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2" r:id="rId3"/>
    <p:sldId id="260" r:id="rId4"/>
    <p:sldId id="257" r:id="rId5"/>
    <p:sldId id="266" r:id="rId6"/>
    <p:sldId id="263" r:id="rId7"/>
    <p:sldId id="261" r:id="rId8"/>
    <p:sldId id="267" r:id="rId9"/>
    <p:sldId id="268" r:id="rId10"/>
    <p:sldId id="270" r:id="rId11"/>
    <p:sldId id="272" r:id="rId12"/>
    <p:sldId id="274" r:id="rId13"/>
    <p:sldId id="273" r:id="rId14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Author" initials="A" lastIdx="0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6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89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58B9E520-E069-0742-BD97-ED28BB08EC53}" type="datetimeFigureOut">
              <a:rPr lang="ru-RU" smtClean="0"/>
              <a:t>10.09.2023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07B964BE-1CD1-1943-8CAA-B6D417321F1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61F85F30-A497-F84E-BC49-B57AB2B760AA}" type="datetimeFigureOut">
              <a:rPr lang="ru-RU" smtClean="0"/>
              <a:t>10.09.2023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8D7D3E5B-4BED-B24C-9674-6B6454D0456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9877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10" name="Рисунок 9" descr="Промежуток между двумя зданиями на фоне голубого неба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2400" cap="all" spc="300" baseline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lang="ru-RU" sz="4500" cap="all" baseline="0"/>
            </a:lvl1pPr>
          </a:lstStyle>
          <a:p>
            <a:pPr rtl="0"/>
            <a:r>
              <a:rPr lang="ru-RU" dirty="0"/>
              <a:t>ЩЕЛКНИТЕ, ЧТОБЫ ИЗМЕНИТЬ СТИЛЬ ОБРАЗЦА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Заголовок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8" name="Рисунок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4" name="Текст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 dirty="0"/>
              <a:t>Имя</a:t>
            </a:r>
          </a:p>
        </p:txBody>
      </p:sp>
      <p:sp>
        <p:nvSpPr>
          <p:cNvPr id="30" name="Текст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18" name="Рисунок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6" name="Текст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19" name="Рисунок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3" name="Текст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9" name="Текст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17" name="Рисунок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6" name="Текст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2" name="Текст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9" name="Текст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3" name="Текст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6" name="Рисунок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2" name="Текст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5" name="Текст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7" name="Рисунок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3" name="Текст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8" name="Текст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5" name="Рисунок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4" name="Текст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51" name="Текст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15" name="Текст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40" name="Текст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ru-RU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ru-RU"/>
              <a:t>Второй уровень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ru-RU" dirty="0"/>
          </a:p>
        </p:txBody>
      </p:sp>
      <p:sp>
        <p:nvSpPr>
          <p:cNvPr id="20" name="Текст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19" name="Текст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ru-RU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ru-RU" dirty="0"/>
              <a:t>Второй уровень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ru-RU" dirty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8" name="Рисунок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2" name="Рисунок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3" name="Рисунок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6" name="Рисунок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1" name="Подзаголовок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ru-RU"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 dirty="0"/>
              <a:t>Щелкните, чтобы изменить стили образца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1" name="Текст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/>
              <a:t>ЩЕЛКНИТЕ, ЧТОБЫ ИЗМЕНИТЬ СТИЛЬ ОБРАЗЦА ПОДЗАГОЛОВКА</a:t>
            </a: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 dirty="0"/>
              <a:t>Щелкните, чтобы изменить стили образца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5" name="Рисунок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2" name="Текст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/>
              <a:t>ЩЕЛКНИТЕ, ЧТОБЫ ИЗМЕНИТЬ СТИЛЬ ОБРАЗЦА ПОДЗАГОЛОВКА</a:t>
            </a:r>
          </a:p>
        </p:txBody>
      </p:sp>
      <p:sp>
        <p:nvSpPr>
          <p:cNvPr id="23" name="Объект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/>
              <a:t>Щелкните, чтобы изменить стили образца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baseline="0">
                <a:latin typeface="+mj-lt"/>
              </a:defRPr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1800">
                <a:solidFill>
                  <a:schemeClr val="tx1"/>
                </a:solidFill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 rtlCol="0"/>
          <a:lstStyle>
            <a:lvl1pPr>
              <a:defRPr lang="ru-RU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lang="ru-RU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Большой пешеходный переход с одним человеком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Полилиния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lang="ru-RU" sz="1800" b="0" i="0">
                <a:solidFill>
                  <a:schemeClr val="bg1"/>
                </a:solidFill>
                <a:latin typeface="+mn-lt"/>
                <a:cs typeface="+mn-cs"/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 dirty="0"/>
              <a:t>СТИЛЬ ОБРАЗЦА ЗАГОЛОВКА</a:t>
            </a:r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2000" cap="all" baseline="0"/>
            </a:lvl1pPr>
            <a:lvl2pPr marL="457200" indent="0">
              <a:buNone/>
              <a:defRPr lang="ru-RU"/>
            </a:lvl2pPr>
            <a:lvl3pPr marL="914400" indent="0">
              <a:buNone/>
              <a:defRPr lang="ru-RU"/>
            </a:lvl3pPr>
            <a:lvl4pPr marL="1371600" indent="0">
              <a:buNone/>
              <a:defRPr lang="ru-RU"/>
            </a:lvl4pPr>
            <a:lvl5pPr marL="1828800" indent="0">
              <a:buNone/>
              <a:defRPr lang="ru-RU"/>
            </a:lvl5pPr>
          </a:lstStyle>
          <a:p>
            <a:pPr lvl="0" rtl="0"/>
            <a:r>
              <a:rPr lang="ru-RU" dirty="0"/>
              <a:t>ЩЕЛКНИТЕ, ЧТОБЫ ИЗМЕНИТЬ СТИЛИ ОБРАЗЦА ТЕКСТА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2" name="Заголовок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dirty="0"/>
              <a:t>ЩЕЛКНИТЕ, ЧТОБЫ ИЗМЕНИТЬ СТИЛЬ ОБРАЗЦА ЗАГОЛОВКА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1800">
                <a:solidFill>
                  <a:schemeClr val="tx1"/>
                </a:solidFill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 descr="Изображение с аксессуаром&#10;&#10;Описание создано автоматически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 dirty="0"/>
              <a:t>СТИЛЬ ОБРАЗЦА ЗАГОЛОВКА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2000" cap="all" spc="0" baseline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lang="ru-RU" sz="3600" baseline="0"/>
            </a:lvl1pPr>
          </a:lstStyle>
          <a:p>
            <a:pPr rtl="0"/>
            <a:r>
              <a:rPr lang="ru-RU" dirty="0"/>
              <a:t>ЩЕЛКНИТЕ, ЧТОБЫ ИЗМЕНИТЬ СТИЛЬ ОБРАЗЦА ЗАГОЛОВКА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6" name="Полилиния 5" descr="Мужчина смотрит на небоскребы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ru-RU" sz="2400" b="1">
                <a:latin typeface="+mn-lt"/>
                <a:cs typeface="+mn-cs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ru-RU" sz="2400" b="1">
                <a:latin typeface="+mn-lt"/>
                <a:cs typeface="+mn-cs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12" name="Рисунок 11" descr="Современный дом с кубическим дизайном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lang="ru-RU" sz="3000" b="0" i="0" spc="0" baseline="0">
                <a:latin typeface="+mn-lt"/>
                <a:cs typeface="+mn-cs"/>
              </a:defRPr>
            </a:lvl1pPr>
          </a:lstStyle>
          <a:p>
            <a:pPr rtl="0"/>
            <a:r>
              <a:rPr lang="ru-RU" dirty="0"/>
              <a:t>СТИЛЬ ОБРАЗЦА ЗАГОЛОВКА</a:t>
            </a: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1800" b="1" spc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 здесь, чтобы изменить стиль образца подзаголовка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6" name="Рисунок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1" name="Текст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 dirty="0"/>
              <a:t>Имя</a:t>
            </a:r>
          </a:p>
        </p:txBody>
      </p:sp>
      <p:sp>
        <p:nvSpPr>
          <p:cNvPr id="11" name="Текст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25" name="Рисунок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7" name="Текст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 dirty="0"/>
              <a:t>Имя</a:t>
            </a:r>
          </a:p>
        </p:txBody>
      </p:sp>
      <p:sp>
        <p:nvSpPr>
          <p:cNvPr id="28" name="Текст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26" name="Рисунок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8" name="Текст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4" name="Текст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9" name="Текст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6" name="Текст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lang="ru-RU"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lang="ru-RU"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2200" b="0" i="0" kern="1200">
          <a:solidFill>
            <a:schemeClr val="tx1"/>
          </a:solidFill>
          <a:latin typeface="+mn-lt"/>
          <a:ea typeface="+mn-ea"/>
          <a:cs typeface="Calibri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2000" b="0" i="0" kern="1200">
          <a:solidFill>
            <a:schemeClr val="tx1"/>
          </a:solidFill>
          <a:latin typeface="+mn-lt"/>
          <a:ea typeface="+mn-ea"/>
          <a:cs typeface="Calibri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1800" b="0" i="0" kern="1200">
          <a:solidFill>
            <a:schemeClr val="tx1"/>
          </a:solidFill>
          <a:latin typeface="+mn-lt"/>
          <a:ea typeface="+mn-ea"/>
          <a:cs typeface="Calibri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1800" b="0" i="0" kern="1200">
          <a:solidFill>
            <a:schemeClr val="tx1"/>
          </a:solidFill>
          <a:latin typeface="+mn-lt"/>
          <a:ea typeface="+mn-ea"/>
          <a:cs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dviser.ru/index.php/%D0%A1%D0%A3%D0%91%D0%94" TargetMode="External"/><Relationship Id="rId7" Type="http://schemas.openxmlformats.org/officeDocument/2006/relationships/image" Target="../media/image15.png"/><Relationship Id="rId2" Type="http://schemas.openxmlformats.org/officeDocument/2006/relationships/hyperlink" Target="https://blog.skillfactory.ru/glossary/baza-dannyh/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485" y="353190"/>
            <a:ext cx="6226593" cy="342750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>
                <a:solidFill>
                  <a:schemeClr val="tx1">
                    <a:lumMod val="50000"/>
                  </a:schemeClr>
                </a:solidFill>
              </a:rPr>
              <a:t>Обзор современных СУБД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759576-800A-48C0-83CC-F997577B5DA1}"/>
              </a:ext>
            </a:extLst>
          </p:cNvPr>
          <p:cNvSpPr txBox="1"/>
          <p:nvPr/>
        </p:nvSpPr>
        <p:spPr>
          <a:xfrm>
            <a:off x="7564916" y="5228013"/>
            <a:ext cx="3955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Выполняла студентка колледжа</a:t>
            </a:r>
          </a:p>
          <a:p>
            <a:r>
              <a:rPr lang="ru-RU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МАДК им. </a:t>
            </a:r>
            <a:r>
              <a:rPr lang="ru-RU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А.А.Николаева</a:t>
            </a:r>
            <a:endParaRPr lang="ru-RU" b="1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Группы 2ИП1</a:t>
            </a:r>
          </a:p>
          <a:p>
            <a:r>
              <a:rPr lang="ru-RU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Абрамова Александра Анатольевна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0CDAF2A-5E3C-4DDB-B32A-229D48ADCDC7}"/>
              </a:ext>
            </a:extLst>
          </p:cNvPr>
          <p:cNvSpPr/>
          <p:nvPr/>
        </p:nvSpPr>
        <p:spPr>
          <a:xfrm>
            <a:off x="0" y="0"/>
            <a:ext cx="5776546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4AC29D6-A692-4421-9E40-187DDB72C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685" y="352314"/>
            <a:ext cx="4589585" cy="720970"/>
          </a:xfrm>
        </p:spPr>
        <p:txBody>
          <a:bodyPr/>
          <a:lstStyle/>
          <a:p>
            <a:r>
              <a:rPr lang="en-US" sz="2800" b="0" i="0" cap="none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Microsoft SQL server</a:t>
            </a:r>
            <a:r>
              <a:rPr lang="ru-RU" sz="2800" b="0" i="0" cap="none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плюсы и минусы</a:t>
            </a:r>
            <a:endParaRPr lang="ru-RU" sz="2800" cap="none" spc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A66E05C-5935-4973-8460-E115EE6DA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0370" y="352314"/>
            <a:ext cx="5400300" cy="2848085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Преимущества </a:t>
            </a:r>
            <a:r>
              <a:rPr lang="en-US" sz="16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icrosoft SQL server</a:t>
            </a:r>
            <a:r>
              <a:rPr lang="en-US" sz="16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600" b="0" i="0" cap="non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Масштабирование системы. Взаимодействовать с ней можно как на простых ноутбуках, так и на ПК с мощным процессором, который способен обрабатывать большой объем запросов.</a:t>
            </a:r>
          </a:p>
          <a:p>
            <a:pPr algn="l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Автоматизация рутинных административных задач. Например, управление блокировками и памятью, редактура размеров файлов. В программе продуманы настройки, можно создавать профили пользователей.</a:t>
            </a:r>
          </a:p>
          <a:p>
            <a:pPr algn="l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Удобный поиск. Его можно осуществлять по фразам, словам, тексту либо создавать ключевые индексы.</a:t>
            </a:r>
          </a:p>
          <a:p>
            <a:pPr algn="just">
              <a:lnSpc>
                <a:spcPct val="100000"/>
              </a:lnSpc>
            </a:pPr>
            <a:endParaRPr lang="ru-RU" sz="1600" b="0" i="0" cap="non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58EEF76-9A8E-4C81-960B-846EA19BBC49}"/>
              </a:ext>
            </a:extLst>
          </p:cNvPr>
          <p:cNvSpPr/>
          <p:nvPr/>
        </p:nvSpPr>
        <p:spPr>
          <a:xfrm>
            <a:off x="11566640" y="0"/>
            <a:ext cx="62536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55196C-FA59-4327-8244-E302CC6F0E9B}"/>
              </a:ext>
            </a:extLst>
          </p:cNvPr>
          <p:cNvSpPr txBox="1"/>
          <p:nvPr/>
        </p:nvSpPr>
        <p:spPr>
          <a:xfrm>
            <a:off x="5830033" y="4101264"/>
            <a:ext cx="56831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Недостатки </a:t>
            </a:r>
            <a:r>
              <a:rPr lang="en-US" sz="16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icrosoft SQL server 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Зависимость от ОС. Система работает только с Windows.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Высокая стоимость.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922B7E2-38AE-4814-A661-917D089C9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85" y="1692520"/>
            <a:ext cx="4805153" cy="387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505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0CDAF2A-5E3C-4DDB-B32A-229D48ADCDC7}"/>
              </a:ext>
            </a:extLst>
          </p:cNvPr>
          <p:cNvSpPr/>
          <p:nvPr/>
        </p:nvSpPr>
        <p:spPr>
          <a:xfrm>
            <a:off x="0" y="-1"/>
            <a:ext cx="5776546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4AC29D6-A692-4421-9E40-187DDB72C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35" y="344143"/>
            <a:ext cx="4589585" cy="720970"/>
          </a:xfrm>
        </p:spPr>
        <p:txBody>
          <a:bodyPr/>
          <a:lstStyle/>
          <a:p>
            <a:r>
              <a:rPr lang="ru-RU" sz="2800" b="0" cap="none" spc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1с плюсы и минусы</a:t>
            </a:r>
            <a:endParaRPr lang="ru-RU" sz="2800" cap="none" spc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A66E05C-5935-4973-8460-E115EE6DA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0370" y="352314"/>
            <a:ext cx="5400300" cy="2848085"/>
          </a:xfrm>
        </p:spPr>
        <p:txBody>
          <a:bodyPr/>
          <a:lstStyle/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Преимущества 1с</a:t>
            </a:r>
            <a:r>
              <a:rPr lang="en-US" sz="16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1600" cap="none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Простота обновлений, выполняется автоматически;</a:t>
            </a:r>
            <a:endParaRPr lang="en-US" sz="1600" b="0" i="0" cap="non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6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ысокая скорость работы за счёт мощного сервера; возможность работать удалённо или объединить базу разрозненных офисов</a:t>
            </a:r>
            <a:r>
              <a:rPr lang="ru-RU" sz="16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b="0" i="0" cap="non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sz="16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</a:t>
            </a: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адёжная защита данных.</a:t>
            </a:r>
            <a:endParaRPr lang="en-US" sz="1600" b="0" i="0" cap="non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>
              <a:lnSpc>
                <a:spcPct val="100000"/>
              </a:lnSpc>
              <a:spcBef>
                <a:spcPts val="0"/>
              </a:spcBef>
            </a:pPr>
            <a:endParaRPr lang="ru-RU" sz="1600" b="0" i="0" cap="non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endParaRPr lang="ru-RU" sz="1600" b="0" i="0" cap="non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58EEF76-9A8E-4C81-960B-846EA19BBC49}"/>
              </a:ext>
            </a:extLst>
          </p:cNvPr>
          <p:cNvSpPr/>
          <p:nvPr/>
        </p:nvSpPr>
        <p:spPr>
          <a:xfrm>
            <a:off x="11566640" y="0"/>
            <a:ext cx="62536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55196C-FA59-4327-8244-E302CC6F0E9B}"/>
              </a:ext>
            </a:extLst>
          </p:cNvPr>
          <p:cNvSpPr txBox="1"/>
          <p:nvPr/>
        </p:nvSpPr>
        <p:spPr>
          <a:xfrm>
            <a:off x="5883520" y="2670103"/>
            <a:ext cx="5683120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Недостатки </a:t>
            </a:r>
            <a:r>
              <a:rPr lang="ru-RU" sz="16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1с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Медлительность некоторых вычислений. Нельзя вести динамический учет.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Повышенная ресурсоемкость. Система относится к категории «прожорливых продуктов». Она использует внушающее количество системных ресурсов. Чтобы все нормально функционировало, ПК должен обладать достаточно высокими характеристиками.</a:t>
            </a:r>
            <a:endParaRPr lang="en-US" sz="16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Сложность интерфейса. В целом, программа является простой, но чем больше пользователю нужно производить расчетов, тем сложнее она будет казаться. Ведь это напрямую связано с количеством информации, которая поступает в систему. Соответственно возрастает количество документов и отчетов.</a:t>
            </a:r>
          </a:p>
          <a:p>
            <a:endParaRPr lang="ru-RU" sz="16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6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ru-RU" sz="16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DF555259-7559-4A3C-9E16-302DF25B8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035" y="2469982"/>
            <a:ext cx="5046785" cy="246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094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17AAEE7-370A-4441-966B-2C1B8777F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источники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6647F7B-3A23-4A93-A7DB-3DDA488BB1C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ru-RU" sz="1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Коннолли</a:t>
            </a: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Т. Базы данных. Проектирование, реализация и сопровождение. Теория и практика / Т. </a:t>
            </a:r>
            <a:r>
              <a:rPr lang="ru-RU" sz="1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Коннолли</a:t>
            </a: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- М.: Вильямс И.Д., 2017. - 1440 c.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Лукин, В.Н. Введение в проектирование баз данных / В.Н. Лукин. - М.: Вузовская книга, 2015. - 144 c.</a:t>
            </a:r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ru-RU" sz="1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Мартишин</a:t>
            </a: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С.А. Проектирование и реализация баз данных в СУБД MySQL с использованием MySQL </a:t>
            </a:r>
            <a:r>
              <a:rPr lang="ru-RU" sz="1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Workbench</a:t>
            </a: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: Методы и средства проектирования информационных систем и </a:t>
            </a:r>
            <a:r>
              <a:rPr lang="ru-RU" sz="1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техноло</a:t>
            </a: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/ С.А. </a:t>
            </a:r>
            <a:r>
              <a:rPr lang="ru-RU" sz="1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Мартишин</a:t>
            </a: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В.Л. Симонов, М.В. Храпченко. - М.: Форум, 2018. - 61 c.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Морган, С. Проектирование и оптимизация доступа к базам данных Microsoft SQL Server 2005 / С. Морган. - М.: Русская редакция, 2008. - 480 c.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Пирогов, В.Ю. Информационные системы и базы данных: организация и проектирование: Учебное пособие / В.Ю. Пирогов. - СПб.: БХВ-Петербург, 2009. - 528 c.</a:t>
            </a:r>
          </a:p>
        </p:txBody>
      </p:sp>
    </p:spTree>
    <p:extLst>
      <p:ext uri="{BB962C8B-B14F-4D97-AF65-F5344CB8AC3E}">
        <p14:creationId xmlns:p14="http://schemas.microsoft.com/office/powerpoint/2010/main" val="2093058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CF35B148-EB25-48F6-BB5E-A7F0928EA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2862" y="2709198"/>
            <a:ext cx="9012192" cy="1439604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218986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2A04D5A2-6D71-A935-825B-6A45173AB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20638" y="670526"/>
            <a:ext cx="5295039" cy="5516947"/>
          </a:xfrm>
        </p:spPr>
        <p:txBody>
          <a:bodyPr/>
          <a:lstStyle/>
          <a:p>
            <a:pPr algn="just"/>
            <a:r>
              <a:rPr lang="ru-RU" sz="16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начале 21 века наше общество находилось в состоянии перехода от индустриального общества к постиндустриальному обществу. </a:t>
            </a:r>
            <a:br>
              <a:rPr lang="ru-RU" sz="16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16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связи с увеличением объема знаний, необходимо создать хранение и управление доступом. Поэтому автоматизированный банк данных очень важен и имеет место быть. Объект представляет собой программную автоматизированную систему управления базами данных Банка данных.</a:t>
            </a:r>
            <a:br>
              <a:rPr lang="ru-RU" sz="16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16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Целью данной работы является краткое изучение структуры, функций СУБД, а также сравнение наиболее распространенных современных СУБД в банках данных крупных и популярных организаций.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5531812B-FBE3-672D-F415-04D193F58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323" y="593433"/>
            <a:ext cx="3565590" cy="612515"/>
          </a:xfrm>
        </p:spPr>
        <p:txBody>
          <a:bodyPr/>
          <a:lstStyle/>
          <a:p>
            <a:r>
              <a:rPr lang="ru-RU" dirty="0"/>
              <a:t>Введение</a:t>
            </a:r>
          </a:p>
        </p:txBody>
      </p:sp>
    </p:spTree>
    <p:extLst>
      <p:ext uri="{BB962C8B-B14F-4D97-AF65-F5344CB8AC3E}">
        <p14:creationId xmlns:p14="http://schemas.microsoft.com/office/powerpoint/2010/main" val="3784185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0CDAF2A-5E3C-4DDB-B32A-229D48ADCDC7}"/>
              </a:ext>
            </a:extLst>
          </p:cNvPr>
          <p:cNvSpPr/>
          <p:nvPr/>
        </p:nvSpPr>
        <p:spPr>
          <a:xfrm>
            <a:off x="0" y="0"/>
            <a:ext cx="5776546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4AC29D6-A692-4421-9E40-187DDB72C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823" y="347244"/>
            <a:ext cx="4008148" cy="1247659"/>
          </a:xfrm>
        </p:spPr>
        <p:txBody>
          <a:bodyPr/>
          <a:lstStyle/>
          <a:p>
            <a:r>
              <a:rPr lang="ru-RU" sz="4400" dirty="0"/>
              <a:t>Базы данных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A66E05C-5935-4973-8460-E115EE6DA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1443" y="1809308"/>
            <a:ext cx="5400300" cy="3359615"/>
          </a:xfrm>
        </p:spPr>
        <p:txBody>
          <a:bodyPr/>
          <a:lstStyle/>
          <a:p>
            <a:pPr algn="just"/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База данных — это упорядоченный набор структурированной информации или данных, которые обычно хранятся в электронном виде в компьютерной системе. База данных обычно управляется системой управления базами данных (СУБД), данные вместе с СУБД, а также приложения, которые с ними связаны, называются системой баз данных, или, для краткости, просто базой данных.</a:t>
            </a:r>
          </a:p>
        </p:txBody>
      </p:sp>
      <p:pic>
        <p:nvPicPr>
          <p:cNvPr id="1026" name="Picture 2" descr="11 типов современных баз данных: краткие описания, схемы и примеры БД">
            <a:extLst>
              <a:ext uri="{FF2B5EF4-FFF2-40B4-BE49-F238E27FC236}">
                <a16:creationId xmlns:a16="http://schemas.microsoft.com/office/drawing/2014/main" id="{787FD32C-7BD4-476D-B6BF-0B1E87F43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42146"/>
            <a:ext cx="5776546" cy="3226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58EEF76-9A8E-4C81-960B-846EA19BBC49}"/>
              </a:ext>
            </a:extLst>
          </p:cNvPr>
          <p:cNvSpPr/>
          <p:nvPr/>
        </p:nvSpPr>
        <p:spPr>
          <a:xfrm>
            <a:off x="11566640" y="0"/>
            <a:ext cx="62536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8519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4AC29D6-A692-4421-9E40-187DDB72C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05" y="828562"/>
            <a:ext cx="4621573" cy="1128519"/>
          </a:xfrm>
        </p:spPr>
        <p:txBody>
          <a:bodyPr/>
          <a:lstStyle/>
          <a:p>
            <a:r>
              <a:rPr lang="ru-RU" dirty="0"/>
              <a:t>СУБД это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A66E05C-5935-4973-8460-E115EE6DA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48539" y="2501563"/>
            <a:ext cx="5257800" cy="2449632"/>
          </a:xfrm>
        </p:spPr>
        <p:txBody>
          <a:bodyPr/>
          <a:lstStyle/>
          <a:p>
            <a:pPr algn="just"/>
            <a:r>
              <a:rPr lang="ru-RU" b="0" i="0" dirty="0">
                <a:solidFill>
                  <a:schemeClr val="tx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управления базами данных (СУБД) – это комплекс программно-языковых средств, позволяющих создать базы данных и управлять данными. Иными словами, СУБД — это набор программ, позволяющий организовывать, контролировать и администрировать базы данных. 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645C047-D1D1-40F6-AFC6-8D12ADAF3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13" y="1957081"/>
            <a:ext cx="5257800" cy="401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43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0CDAF2A-5E3C-4DDB-B32A-229D48ADCDC7}"/>
              </a:ext>
            </a:extLst>
          </p:cNvPr>
          <p:cNvSpPr/>
          <p:nvPr/>
        </p:nvSpPr>
        <p:spPr>
          <a:xfrm>
            <a:off x="0" y="0"/>
            <a:ext cx="5776546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4AC29D6-A692-4421-9E40-187DDB72C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480" y="1591407"/>
            <a:ext cx="4589585" cy="1837592"/>
          </a:xfrm>
        </p:spPr>
        <p:txBody>
          <a:bodyPr/>
          <a:lstStyle/>
          <a:p>
            <a:r>
              <a:rPr lang="ru-RU" sz="4400" dirty="0"/>
              <a:t>Основные функции СУБД</a:t>
            </a:r>
            <a:r>
              <a:rPr lang="en-US" sz="4400" dirty="0"/>
              <a:t>:</a:t>
            </a:r>
            <a:endParaRPr lang="ru-RU" sz="4400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A66E05C-5935-4973-8460-E115EE6DA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1443" y="1460145"/>
            <a:ext cx="5400300" cy="3937709"/>
          </a:xfrm>
        </p:spPr>
        <p:txBody>
          <a:bodyPr/>
          <a:lstStyle/>
          <a:p>
            <a:pPr marL="2857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баз данных, изменение, удаление и объединение их по определённым признакам.</a:t>
            </a:r>
          </a:p>
          <a:p>
            <a:pPr marL="2857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Хранение данных, в том числе больших массивов, в структурированном виде и нужном формате. </a:t>
            </a:r>
          </a:p>
          <a:p>
            <a:pPr marL="2857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Защита данных от взлома и нежелательных изменений при помощи распределённого доступа: когда разным группам пользователей доступны разный объём и сегменты данных. </a:t>
            </a:r>
          </a:p>
          <a:p>
            <a:pPr marL="2857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Выгрузка и сортировка данных по заданным фильтрам при помощи SQL-запросов. </a:t>
            </a:r>
          </a:p>
          <a:p>
            <a:pPr marL="2857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Поддержка целостности баз данных, резервное копирование и восстановление после сбоев. 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58EEF76-9A8E-4C81-960B-846EA19BBC49}"/>
              </a:ext>
            </a:extLst>
          </p:cNvPr>
          <p:cNvSpPr/>
          <p:nvPr/>
        </p:nvSpPr>
        <p:spPr>
          <a:xfrm>
            <a:off x="11566640" y="0"/>
            <a:ext cx="62536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5375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0CDAF2A-5E3C-4DDB-B32A-229D48ADCDC7}"/>
              </a:ext>
            </a:extLst>
          </p:cNvPr>
          <p:cNvSpPr/>
          <p:nvPr/>
        </p:nvSpPr>
        <p:spPr>
          <a:xfrm>
            <a:off x="0" y="0"/>
            <a:ext cx="5776546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4AC29D6-A692-4421-9E40-187DDB72C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67" y="253069"/>
            <a:ext cx="5572412" cy="1247659"/>
          </a:xfrm>
        </p:spPr>
        <p:txBody>
          <a:bodyPr/>
          <a:lstStyle/>
          <a:p>
            <a:r>
              <a:rPr lang="ru-RU" sz="4400" dirty="0"/>
              <a:t>Компоненты </a:t>
            </a:r>
            <a:br>
              <a:rPr lang="ru-RU" sz="4400" dirty="0"/>
            </a:br>
            <a:r>
              <a:rPr lang="ru-RU" sz="4400" dirty="0"/>
              <a:t>СУБД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58EEF76-9A8E-4C81-960B-846EA19BBC49}"/>
              </a:ext>
            </a:extLst>
          </p:cNvPr>
          <p:cNvSpPr/>
          <p:nvPr/>
        </p:nvSpPr>
        <p:spPr>
          <a:xfrm>
            <a:off x="11566640" y="0"/>
            <a:ext cx="62536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AC28C7-6717-6CC6-7CFB-0ACAA373AB01}"/>
              </a:ext>
            </a:extLst>
          </p:cNvPr>
          <p:cNvSpPr txBox="1"/>
          <p:nvPr/>
        </p:nvSpPr>
        <p:spPr>
          <a:xfrm>
            <a:off x="6339894" y="1147022"/>
            <a:ext cx="4663398" cy="4817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ru-RU" sz="1600" kern="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Ядро, ответственное за управление внешними и оперативными данными;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endParaRPr lang="ru-RU" sz="1600" kern="100" dirty="0">
              <a:solidFill>
                <a:schemeClr val="bg2">
                  <a:lumMod val="10000"/>
                </a:schemeClr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ru-RU" sz="1600" kern="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Процессор языка базы данных, оптимизирующий запросы для поиска и модификации данных и создающий исполняемый внутренний код, обычно не зависящий от компьютера;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endParaRPr lang="ru-RU" sz="1600" kern="100" dirty="0">
              <a:solidFill>
                <a:schemeClr val="bg2">
                  <a:lumMod val="10000"/>
                </a:schemeClr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ru-RU" sz="1600" kern="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Подсистема поддержки времени выполнения и интерпретации обработки данных создание программно-пользовательского интерфейса СУБД;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endParaRPr lang="ru-RU" sz="1600" kern="100" dirty="0">
              <a:solidFill>
                <a:schemeClr val="bg2">
                  <a:lumMod val="10000"/>
                </a:schemeClr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1600" kern="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Сервисные программы (внешние утилиты), обеспечивающие множество дополнительных функций для обслуживания информационных систем.</a:t>
            </a:r>
            <a:endParaRPr lang="ru-RU" sz="1600" kern="100" dirty="0">
              <a:solidFill>
                <a:schemeClr val="bg2">
                  <a:lumMod val="10000"/>
                </a:schemeClr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1A9063-EF78-4C70-8894-347DFFADE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54" y="1753797"/>
            <a:ext cx="4354753" cy="435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41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61BCB29B-10C3-4B0F-9DE2-F1FF591D9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Модели баз данных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EAAB030-9CD3-4710-B985-92BCEA675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929" y="2208726"/>
            <a:ext cx="2336113" cy="234754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4AD5FDF-E647-41E9-886B-F57954CD827C}"/>
              </a:ext>
            </a:extLst>
          </p:cNvPr>
          <p:cNvSpPr txBox="1"/>
          <p:nvPr/>
        </p:nvSpPr>
        <p:spPr>
          <a:xfrm>
            <a:off x="1647505" y="1977893"/>
            <a:ext cx="2180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/>
              <a:t>Иерархические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BB57E6-8BB3-4D3A-BABE-BF47BACE24BA}"/>
              </a:ext>
            </a:extLst>
          </p:cNvPr>
          <p:cNvSpPr txBox="1"/>
          <p:nvPr/>
        </p:nvSpPr>
        <p:spPr>
          <a:xfrm>
            <a:off x="1363119" y="4391328"/>
            <a:ext cx="25937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rgbClr val="000000"/>
                </a:solidFill>
              </a:rPr>
              <a:t>Логическая модель данных в виде древовидной структуры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AEC8DE3D-9822-455A-854F-397862D36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627" y="2439558"/>
            <a:ext cx="2473714" cy="197888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01E7493-65D4-456F-B50E-7409FFE9BF5F}"/>
              </a:ext>
            </a:extLst>
          </p:cNvPr>
          <p:cNvSpPr txBox="1"/>
          <p:nvPr/>
        </p:nvSpPr>
        <p:spPr>
          <a:xfrm>
            <a:off x="5235600" y="2044611"/>
            <a:ext cx="16253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/>
              <a:t>Табличные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6BB06F-E53B-4E5F-9C62-98733F43E31B}"/>
              </a:ext>
            </a:extLst>
          </p:cNvPr>
          <p:cNvSpPr txBox="1"/>
          <p:nvPr/>
        </p:nvSpPr>
        <p:spPr>
          <a:xfrm>
            <a:off x="4614619" y="4391328"/>
            <a:ext cx="2662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rgbClr val="000000"/>
                </a:solidFill>
              </a:rPr>
              <a:t>Данные в табличных структурах организованы в виде набора таблиц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676B38-7E95-4CEE-B791-86B34E0115D5}"/>
              </a:ext>
            </a:extLst>
          </p:cNvPr>
          <p:cNvSpPr txBox="1"/>
          <p:nvPr/>
        </p:nvSpPr>
        <p:spPr>
          <a:xfrm>
            <a:off x="8555899" y="2044611"/>
            <a:ext cx="131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/>
              <a:t>Сетевые</a:t>
            </a: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DF6BAB17-7F89-4C08-9A94-DA837D4CA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1955" y="1778964"/>
            <a:ext cx="3300072" cy="330007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3F36F94-9AA0-4408-A2CC-3383BADCD20E}"/>
              </a:ext>
            </a:extLst>
          </p:cNvPr>
          <p:cNvSpPr txBox="1"/>
          <p:nvPr/>
        </p:nvSpPr>
        <p:spPr>
          <a:xfrm>
            <a:off x="7740666" y="4351725"/>
            <a:ext cx="2662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rgbClr val="000000"/>
                </a:solidFill>
              </a:rPr>
              <a:t>В сетевой модели данных все данные взаимосвязаны</a:t>
            </a:r>
          </a:p>
        </p:txBody>
      </p:sp>
    </p:spTree>
    <p:extLst>
      <p:ext uri="{BB962C8B-B14F-4D97-AF65-F5344CB8AC3E}">
        <p14:creationId xmlns:p14="http://schemas.microsoft.com/office/powerpoint/2010/main" val="2774978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A9D20D0-A07B-4252-841F-38EDA802A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383394"/>
            <a:ext cx="10122632" cy="1144961"/>
          </a:xfrm>
        </p:spPr>
        <p:txBody>
          <a:bodyPr/>
          <a:lstStyle/>
          <a:p>
            <a:pPr algn="l"/>
            <a:r>
              <a:rPr lang="ru-RU" sz="4400" i="0" dirty="0">
                <a:solidFill>
                  <a:srgbClr val="2F2F2F"/>
                </a:solidFill>
                <a:effectLst/>
                <a:latin typeface="YS Text"/>
              </a:rPr>
              <a:t>Примеры современных СУБД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B58D87B-ADF0-4C0D-B3D0-529F3487CCC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0326" y="3648808"/>
            <a:ext cx="2226359" cy="3209192"/>
          </a:xfrm>
        </p:spPr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YS Text"/>
              </a:rPr>
              <a:t>MySQL</a:t>
            </a:r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48EB1568-9205-44A4-9209-2EA3AB17BB6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23192" y="4524661"/>
            <a:ext cx="2074985" cy="1548545"/>
          </a:xfrm>
        </p:spPr>
        <p:txBody>
          <a:bodyPr/>
          <a:lstStyle/>
          <a:p>
            <a:pPr algn="just"/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MySQL — это реляционная система управления 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базами данных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(СУБД), которая распространяется как свободное программное обеспечение.</a:t>
            </a:r>
            <a:endParaRPr lang="ru-RU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472276AA-4E1F-4658-9073-76B9B6B7C109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489968" y="3659397"/>
            <a:ext cx="2226360" cy="3198603"/>
          </a:xfrm>
        </p:spPr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YS Text"/>
              </a:rPr>
              <a:t>Microsoft SQL Server</a:t>
            </a:r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BA9BFB93-FC53-46AC-AFC0-1BB1113A37E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596054" y="4360985"/>
            <a:ext cx="1987062" cy="1571218"/>
          </a:xfrm>
        </p:spPr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Microsoft SQL Server — система управления реляционными базами данных (</a:t>
            </a:r>
            <a:r>
              <a:rPr lang="ru-RU" b="0" i="0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 tooltip="СУБД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СУБД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разработанная корпорацией Microsoft. Основной используемый язык запросов —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-SQL</a:t>
            </a:r>
            <a:endParaRPr lang="ru-RU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2C706CD6-A0EF-45EA-8776-64F6CD573D8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139567" y="3648075"/>
            <a:ext cx="2226360" cy="3209925"/>
          </a:xfrm>
        </p:spPr>
        <p:txBody>
          <a:bodyPr/>
          <a:lstStyle/>
          <a:p>
            <a:r>
              <a:rPr lang="en-US" b="0" dirty="0">
                <a:solidFill>
                  <a:srgbClr val="000000"/>
                </a:solidFill>
                <a:latin typeface="YS Text"/>
              </a:rPr>
              <a:t>SQLite</a:t>
            </a:r>
            <a:endParaRPr lang="ru-RU" b="0" dirty="0">
              <a:solidFill>
                <a:srgbClr val="000000"/>
              </a:solidFill>
              <a:latin typeface="YS Text"/>
            </a:endParaRP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5C863AC7-E0A6-4B58-B13C-FAFDE7E979F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169893" y="4297488"/>
            <a:ext cx="2103669" cy="2718774"/>
          </a:xfrm>
        </p:spPr>
        <p:txBody>
          <a:bodyPr/>
          <a:lstStyle/>
          <a:p>
            <a:r>
              <a:rPr lang="ru-RU" b="0" i="0" dirty="0">
                <a:solidFill>
                  <a:srgbClr val="18181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Большинство СУБД используют клиент-серверную архитектуру: данные хранятся и обрабатываются на сервере. </a:t>
            </a:r>
            <a:r>
              <a:rPr lang="en-US" b="0" i="0" dirty="0">
                <a:solidFill>
                  <a:srgbClr val="18181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SQLite </a:t>
            </a:r>
            <a:r>
              <a:rPr lang="ru-RU" b="0" i="0" dirty="0">
                <a:solidFill>
                  <a:srgbClr val="18181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устроена иначе и не имеет сервера. Это значит, что все данные программное обеспечение хранит на одном устройстве.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Текст 18">
            <a:extLst>
              <a:ext uri="{FF2B5EF4-FFF2-40B4-BE49-F238E27FC236}">
                <a16:creationId xmlns:a16="http://schemas.microsoft.com/office/drawing/2014/main" id="{DB00F35C-4863-4C5C-BEB5-7F9437A83B0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755158" y="3659188"/>
            <a:ext cx="2226360" cy="3209924"/>
          </a:xfrm>
        </p:spPr>
        <p:txBody>
          <a:bodyPr/>
          <a:lstStyle/>
          <a:p>
            <a:r>
              <a:rPr lang="ru-RU" b="0" dirty="0">
                <a:solidFill>
                  <a:srgbClr val="000000"/>
                </a:solidFill>
                <a:latin typeface="YS Text"/>
              </a:rPr>
              <a:t>1с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6CF71D25-8EEE-4CC8-9A71-4ADC0658150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819492" y="4297488"/>
            <a:ext cx="2103669" cy="3052881"/>
          </a:xfrm>
        </p:spPr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Если говорить простыми словами, то все, что происходит в компании: покупаются и продаются товары, приходят и уходят сотрудники, считаются и уплачиваются налоги – всем этим можно управлять с помощью программ «1С».</a:t>
            </a:r>
            <a:b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MySQL - LiveAgent">
            <a:extLst>
              <a:ext uri="{FF2B5EF4-FFF2-40B4-BE49-F238E27FC236}">
                <a16:creationId xmlns:a16="http://schemas.microsoft.com/office/drawing/2014/main" id="{50D54A3D-1B40-4D51-A384-B4F1F696D371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58" t="16291" r="10958"/>
          <a:stretch/>
        </p:blipFill>
        <p:spPr bwMode="auto">
          <a:xfrm>
            <a:off x="850900" y="1757364"/>
            <a:ext cx="2225675" cy="1890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QL Server: индустрия программных средств">
            <a:extLst>
              <a:ext uri="{FF2B5EF4-FFF2-40B4-BE49-F238E27FC236}">
                <a16:creationId xmlns:a16="http://schemas.microsoft.com/office/drawing/2014/main" id="{12276FB8-6A36-46AF-8EB3-C6AF5A024A81}"/>
              </a:ext>
            </a:extLst>
          </p:cNvPr>
          <p:cNvPicPr>
            <a:picLocks noGrp="1" noChangeAspect="1" noChangeArrowheads="1"/>
          </p:cNvPicPr>
          <p:nvPr>
            <p:ph type="pic" sz="quarter" idx="2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" r="1874"/>
          <a:stretch>
            <a:fillRect/>
          </a:stretch>
        </p:blipFill>
        <p:spPr bwMode="auto">
          <a:xfrm>
            <a:off x="3489325" y="1757363"/>
            <a:ext cx="2227263" cy="190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651F56C-CE4A-4215-89BA-61B688C4BDA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008" t="15213" r="10279" b="15541"/>
          <a:stretch/>
        </p:blipFill>
        <p:spPr>
          <a:xfrm>
            <a:off x="6169893" y="1747838"/>
            <a:ext cx="2195771" cy="1901825"/>
          </a:xfrm>
          <a:prstGeom prst="rect">
            <a:avLst/>
          </a:prstGeom>
        </p:spPr>
      </p:pic>
      <p:pic>
        <p:nvPicPr>
          <p:cNvPr id="1034" name="Picture 10" descr="1С — Википедия">
            <a:extLst>
              <a:ext uri="{FF2B5EF4-FFF2-40B4-BE49-F238E27FC236}">
                <a16:creationId xmlns:a16="http://schemas.microsoft.com/office/drawing/2014/main" id="{C62B62DD-7DAE-472C-B0A2-99A387865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440" y="1757363"/>
            <a:ext cx="2226360" cy="1889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387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0CDAF2A-5E3C-4DDB-B32A-229D48ADCDC7}"/>
              </a:ext>
            </a:extLst>
          </p:cNvPr>
          <p:cNvSpPr/>
          <p:nvPr/>
        </p:nvSpPr>
        <p:spPr>
          <a:xfrm>
            <a:off x="0" y="-1"/>
            <a:ext cx="5776546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4AC29D6-A692-4421-9E40-187DDB72C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088" y="255599"/>
            <a:ext cx="4589585" cy="720970"/>
          </a:xfrm>
        </p:spPr>
        <p:txBody>
          <a:bodyPr/>
          <a:lstStyle/>
          <a:p>
            <a:r>
              <a:rPr lang="en-US" sz="2800" b="0" i="0" cap="none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My SQL </a:t>
            </a:r>
            <a:r>
              <a:rPr lang="ru-RU" sz="2800" b="0" i="0" cap="none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плюсы и минусы</a:t>
            </a:r>
            <a:endParaRPr lang="ru-RU" sz="2800" cap="none" spc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A66E05C-5935-4973-8460-E115EE6DA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1443" y="255600"/>
            <a:ext cx="5400300" cy="3384416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Преимущества </a:t>
            </a:r>
            <a:r>
              <a:rPr lang="en-US" sz="16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MySQL:</a:t>
            </a:r>
            <a:endParaRPr lang="en-US" sz="1600" b="0" i="0" cap="non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Простота в использовании. My</a:t>
            </a:r>
            <a:r>
              <a:rPr lang="en-US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достаточно легко устанавливается, а наличие множества плагинов и вспомогательных приложений упрощает работу с базами данных.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Обширный функционал. Система </a:t>
            </a:r>
            <a:r>
              <a:rPr lang="en-US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My</a:t>
            </a:r>
            <a:r>
              <a:rPr lang="en-US" sz="16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обладает практически всем необходимым инструментарием, который может понадобиться в реализации практически любого проекта.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Безопасность. Система изначально создана таким образом, что множество встроенных функций безопасности в ней работают по умолчанию.</a:t>
            </a:r>
          </a:p>
          <a:p>
            <a:pPr algn="just">
              <a:lnSpc>
                <a:spcPct val="100000"/>
              </a:lnSpc>
            </a:pPr>
            <a:endParaRPr lang="ru-RU" sz="1800" b="0" i="0" cap="non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58EEF76-9A8E-4C81-960B-846EA19BBC49}"/>
              </a:ext>
            </a:extLst>
          </p:cNvPr>
          <p:cNvSpPr/>
          <p:nvPr/>
        </p:nvSpPr>
        <p:spPr>
          <a:xfrm>
            <a:off x="11566640" y="0"/>
            <a:ext cx="62536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55196C-FA59-4327-8244-E302CC6F0E9B}"/>
              </a:ext>
            </a:extLst>
          </p:cNvPr>
          <p:cNvSpPr txBox="1"/>
          <p:nvPr/>
        </p:nvSpPr>
        <p:spPr>
          <a:xfrm>
            <a:off x="5883520" y="3903785"/>
            <a:ext cx="5683120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Недостатки 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MySQL: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Недостаточная надежность. В вопросах надежности некоторых процессов по работе с данными (например, связь, транзакции, аудит) MySQL уступает некоторым другим СУБД.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Низкая скорость разработки. Как и многим другим программным продуктам с открытым кодом, MySQL не достает некоторого технического совершенства, что порой сказывается на эффективности процессов </a:t>
            </a:r>
            <a:r>
              <a:rPr lang="ru-RU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разработки</a:t>
            </a:r>
            <a:r>
              <a:rPr lang="ru-RU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/>
            <a:endParaRPr lang="en-US" sz="16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 descr="Differentiating SQL and MySQL: A Comprehensive Guide">
            <a:extLst>
              <a:ext uri="{FF2B5EF4-FFF2-40B4-BE49-F238E27FC236}">
                <a16:creationId xmlns:a16="http://schemas.microsoft.com/office/drawing/2014/main" id="{1CF7BA18-00BA-4332-92CD-3F12B1F11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85" y="2422331"/>
            <a:ext cx="4959176" cy="2789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112212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Calibri"/>
        <a:ea typeface="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612511_TF34357351_Win32" id="{3C97B414-B4F7-4C3E-B410-CF083A695DBE}" vid="{97B7DC3C-02F2-46AC-9C9C-08A6D4DC8CA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Темная модернистская презентация</Template>
  <TotalTime>309</TotalTime>
  <Words>1057</Words>
  <Application>Microsoft Office PowerPoint</Application>
  <PresentationFormat>Широкоэкранный</PresentationFormat>
  <Paragraphs>75</Paragraphs>
  <Slides>13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Times New Roman</vt:lpstr>
      <vt:lpstr>YS Text</vt:lpstr>
      <vt:lpstr>Тема Office</vt:lpstr>
      <vt:lpstr>Обзор современных СУБД</vt:lpstr>
      <vt:lpstr>Введение</vt:lpstr>
      <vt:lpstr>Базы данных</vt:lpstr>
      <vt:lpstr>СУБД это</vt:lpstr>
      <vt:lpstr>Основные функции СУБД:</vt:lpstr>
      <vt:lpstr>Компоненты  СУБД</vt:lpstr>
      <vt:lpstr>Модели баз данных</vt:lpstr>
      <vt:lpstr>Примеры современных СУБД</vt:lpstr>
      <vt:lpstr>My SQL плюсы и минусы</vt:lpstr>
      <vt:lpstr>Microsoft SQL server плюсы и минусы</vt:lpstr>
      <vt:lpstr>1с плюсы и минусы</vt:lpstr>
      <vt:lpstr>Используемые источники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Обзор современных СУБД</dc:title>
  <dc:creator>oleg1</dc:creator>
  <cp:lastModifiedBy>Александра Кирсанова</cp:lastModifiedBy>
  <cp:revision>26</cp:revision>
  <dcterms:created xsi:type="dcterms:W3CDTF">2023-09-08T19:00:57Z</dcterms:created>
  <dcterms:modified xsi:type="dcterms:W3CDTF">2023-09-10T19:20:16Z</dcterms:modified>
</cp:coreProperties>
</file>